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5"/>
  </p:notesMasterIdLst>
  <p:handoutMasterIdLst>
    <p:handoutMasterId r:id="rId16"/>
  </p:handoutMasterIdLst>
  <p:sldIdLst>
    <p:sldId id="309" r:id="rId3"/>
    <p:sldId id="312" r:id="rId4"/>
    <p:sldId id="310" r:id="rId5"/>
    <p:sldId id="313" r:id="rId6"/>
    <p:sldId id="324" r:id="rId7"/>
    <p:sldId id="307" r:id="rId8"/>
    <p:sldId id="314" r:id="rId9"/>
    <p:sldId id="319" r:id="rId10"/>
    <p:sldId id="318" r:id="rId11"/>
    <p:sldId id="323" r:id="rId12"/>
    <p:sldId id="321" r:id="rId13"/>
    <p:sldId id="322" r:id="rId14"/>
  </p:sldIdLst>
  <p:sldSz cx="9144000" cy="6858000" type="screen4x3"/>
  <p:notesSz cx="6810375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4676" autoAdjust="0"/>
  </p:normalViewPr>
  <p:slideViewPr>
    <p:cSldViewPr>
      <p:cViewPr varScale="1">
        <p:scale>
          <a:sx n="95" d="100"/>
          <a:sy n="95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693" cy="497444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7092" y="0"/>
            <a:ext cx="2951693" cy="497444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65A7C0DF-B335-42B7-8FDC-AB1D5366F0C8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43480"/>
            <a:ext cx="2951693" cy="497444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7092" y="9443480"/>
            <a:ext cx="2951693" cy="497444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B2E68942-6365-4655-A799-E5A980B6B6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8087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7625" y="1"/>
            <a:ext cx="2951163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4AC6683-190A-4477-88A2-0D8DC1BD83C3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38" y="4722814"/>
            <a:ext cx="5448300" cy="447357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CA82631-94DF-44EC-8153-7F607293FC9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785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2631-94DF-44EC-8153-7F607293FC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573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2631-94DF-44EC-8153-7F607293FC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428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2631-94DF-44EC-8153-7F607293FC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820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2631-94DF-44EC-8153-7F607293FC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2028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2631-94DF-44EC-8153-7F607293FC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669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2631-94DF-44EC-8153-7F607293FC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1760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2631-94DF-44EC-8153-7F607293FC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0882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2631-94DF-44EC-8153-7F607293FC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479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813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252F7A-7CFB-425B-BDCB-8634909024EB}" type="datetime1">
              <a:rPr lang="it-IT" smtClean="0">
                <a:solidFill>
                  <a:prstClr val="black"/>
                </a:solidFill>
              </a:rPr>
              <a:pPr/>
              <a:t>30/11/2016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2BF3F-0FD9-4CF6-9474-F6E7C1773FC9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91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BC6CF3-4BDF-439E-AFE7-1D09161B712F}" type="datetime1">
              <a:rPr lang="it-IT" smtClean="0">
                <a:solidFill>
                  <a:prstClr val="black"/>
                </a:solidFill>
              </a:rPr>
              <a:pPr/>
              <a:t>30/11/2016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2BF3F-0FD9-4CF6-9474-F6E7C1773FC9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51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5D8537-E6BF-4F20-A659-AA5744A60EBB}" type="datetime1">
              <a:rPr lang="it-IT" smtClean="0">
                <a:solidFill>
                  <a:prstClr val="black"/>
                </a:solidFill>
              </a:rPr>
              <a:pPr/>
              <a:t>30/11/2016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2BF3F-0FD9-4CF6-9474-F6E7C1773FC9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0872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2625725" y="66906"/>
            <a:ext cx="6218238" cy="733425"/>
          </a:xfrm>
          <a:prstGeom prst="rect">
            <a:avLst/>
          </a:prstGeom>
          <a:noFill/>
          <a:ln>
            <a:noFill/>
          </a:ln>
          <a:extLst/>
        </p:spPr>
        <p:txBody>
          <a:bodyPr lIns="54000" tIns="10800" rIns="54000" bIns="10800" anchor="b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52925" y="6611938"/>
            <a:ext cx="371475" cy="2762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lang="en-US" sz="10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2853167-766F-44CA-A556-7C6C144BC9F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48400" y="6623050"/>
            <a:ext cx="2633663" cy="2460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>
              <a:defRPr lang="it-IT" sz="1000" b="0" dirty="0">
                <a:solidFill>
                  <a:srgbClr val="46586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77581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721-50AC-4914-B300-E2BB9938A4D2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49AD-2A00-48B1-9C13-FC9AD0010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99217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721-50AC-4914-B300-E2BB9938A4D2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49AD-2A00-48B1-9C13-FC9AD0010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97141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721-50AC-4914-B300-E2BB9938A4D2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49AD-2A00-48B1-9C13-FC9AD0010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76529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721-50AC-4914-B300-E2BB9938A4D2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49AD-2A00-48B1-9C13-FC9AD0010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98312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721-50AC-4914-B300-E2BB9938A4D2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49AD-2A00-48B1-9C13-FC9AD0010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41250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721-50AC-4914-B300-E2BB9938A4D2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49AD-2A00-48B1-9C13-FC9AD0010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029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5688A-19B8-4482-A7BF-35E7F8D2EA94}" type="datetime1">
              <a:rPr lang="it-IT" smtClean="0">
                <a:solidFill>
                  <a:prstClr val="black"/>
                </a:solidFill>
              </a:rPr>
              <a:pPr/>
              <a:t>30/11/2016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2BF3F-0FD9-4CF6-9474-F6E7C1773FC9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952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721-50AC-4914-B300-E2BB9938A4D2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49AD-2A00-48B1-9C13-FC9AD0010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54083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721-50AC-4914-B300-E2BB9938A4D2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49AD-2A00-48B1-9C13-FC9AD0010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51360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721-50AC-4914-B300-E2BB9938A4D2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49AD-2A00-48B1-9C13-FC9AD0010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57270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721-50AC-4914-B300-E2BB9938A4D2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49AD-2A00-48B1-9C13-FC9AD0010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93021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721-50AC-4914-B300-E2BB9938A4D2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49AD-2A00-48B1-9C13-FC9AD0010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55488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721-50AC-4914-B300-E2BB9938A4D2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49AD-2A00-48B1-9C13-FC9AD0010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3319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011"/>
            <a:ext cx="19685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042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E35AA-3DC1-4894-9F6B-65805C002382}" type="datetime1">
              <a:rPr lang="it-IT" smtClean="0">
                <a:solidFill>
                  <a:prstClr val="black"/>
                </a:solidFill>
              </a:rPr>
              <a:pPr/>
              <a:t>30/11/2016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2BF3F-0FD9-4CF6-9474-F6E7C1773FC9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781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92D0D9-D482-44A4-B540-F03FB15E9359}" type="datetime1">
              <a:rPr lang="it-IT" smtClean="0">
                <a:solidFill>
                  <a:prstClr val="black"/>
                </a:solidFill>
              </a:rPr>
              <a:pPr/>
              <a:t>30/11/2016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2BF3F-0FD9-4CF6-9474-F6E7C1773FC9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907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9D8E8-731C-4FA9-8C79-F1D972843372}" type="datetime1">
              <a:rPr lang="it-IT" smtClean="0">
                <a:solidFill>
                  <a:prstClr val="black"/>
                </a:solidFill>
              </a:rPr>
              <a:pPr/>
              <a:t>30/11/2016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2BF3F-0FD9-4CF6-9474-F6E7C1773FC9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98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B5A98D-8D1F-443A-BB70-1352B091A4C9}" type="datetime1">
              <a:rPr lang="it-IT" smtClean="0">
                <a:solidFill>
                  <a:prstClr val="black"/>
                </a:solidFill>
              </a:rPr>
              <a:pPr/>
              <a:t>30/11/2016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2BF3F-0FD9-4CF6-9474-F6E7C1773FC9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577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17E69-04F5-4E7C-B793-C97B58DEA8A7}" type="datetime1">
              <a:rPr lang="it-IT" smtClean="0">
                <a:solidFill>
                  <a:prstClr val="black"/>
                </a:solidFill>
              </a:rPr>
              <a:pPr/>
              <a:t>30/11/2016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2BF3F-0FD9-4CF6-9474-F6E7C1773FC9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68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A67469-5DC9-4E77-9DE2-1B63D7605DB5}" type="datetime1">
              <a:rPr lang="it-IT" smtClean="0">
                <a:solidFill>
                  <a:prstClr val="black"/>
                </a:solidFill>
              </a:rPr>
              <a:pPr/>
              <a:t>30/11/2016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2BF3F-0FD9-4CF6-9474-F6E7C1773FC9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3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589237"/>
            <a:ext cx="9158766" cy="1283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336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381000" cy="6489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777766" y="0"/>
            <a:ext cx="381000" cy="6489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79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6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9721-50AC-4914-B300-E2BB9938A4D2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D49AD-2A00-48B1-9C13-FC9AD0010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1960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martliving@regione.lombardia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3689" y="1988840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08049" y="1111677"/>
            <a:ext cx="792088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INCONTRO PRESENTAZIONE</a:t>
            </a:r>
          </a:p>
          <a:p>
            <a:pPr algn="ctr"/>
            <a:r>
              <a:rPr lang="it-IT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BANDO “SMART LIVING</a:t>
            </a:r>
            <a:r>
              <a:rPr lang="it-IT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</a:p>
          <a:p>
            <a:pPr algn="ctr"/>
            <a:endParaRPr lang="it-IT" sz="1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it-IT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giovedì 1 dicembre </a:t>
            </a:r>
            <a:r>
              <a:rPr lang="it-IT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2016</a:t>
            </a:r>
          </a:p>
          <a:p>
            <a:pPr algn="ctr"/>
            <a:endParaRPr lang="it-IT" sz="24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it-IT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ANCE Lombardia</a:t>
            </a:r>
          </a:p>
          <a:p>
            <a:pPr algn="ctr"/>
            <a:r>
              <a:rPr lang="it-IT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c/o </a:t>
            </a:r>
            <a:r>
              <a:rPr lang="it-IT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Assimpredil</a:t>
            </a:r>
            <a:r>
              <a:rPr lang="it-IT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ANCE, 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via San Maurilio 21, Milano</a:t>
            </a:r>
            <a:endParaRPr lang="it-IT" sz="2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4011261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400" b="1" dirty="0">
                <a:solidFill>
                  <a:srgbClr val="3D4C5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Paola </a:t>
            </a:r>
            <a:r>
              <a:rPr lang="it-IT" sz="2400" b="1" dirty="0" smtClean="0">
                <a:solidFill>
                  <a:srgbClr val="3D4C5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Negroni</a:t>
            </a:r>
          </a:p>
          <a:p>
            <a:pPr lvl="0" algn="ctr"/>
            <a:r>
              <a:rPr lang="it-IT" sz="2400" b="1" dirty="0" smtClean="0">
                <a:solidFill>
                  <a:srgbClr val="3D4C5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Regione Lombardia</a:t>
            </a:r>
            <a:endParaRPr lang="it-IT" sz="2400" b="1" dirty="0">
              <a:solidFill>
                <a:srgbClr val="3D4C5D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lvl="0" algn="ctr"/>
            <a:r>
              <a:rPr lang="it-IT" sz="2400" b="1" dirty="0">
                <a:solidFill>
                  <a:srgbClr val="3D4C5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Dirigente UO Competitività, Sviluppo e Accesso al Credito </a:t>
            </a:r>
          </a:p>
        </p:txBody>
      </p:sp>
    </p:spTree>
    <p:extLst>
      <p:ext uri="{BB962C8B-B14F-4D97-AF65-F5344CB8AC3E}">
        <p14:creationId xmlns="" xmlns:p14="http://schemas.microsoft.com/office/powerpoint/2010/main" val="40187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3689" y="1988840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5536" y="308164"/>
            <a:ext cx="8352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2200" b="1" dirty="0" smtClean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CRITERI DI VALUTAZIONE</a:t>
            </a:r>
            <a:endParaRPr lang="it-IT" sz="2200" b="1" dirty="0">
              <a:solidFill>
                <a:srgbClr val="0075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it-IT" dirty="0" smtClean="0">
                <a:solidFill>
                  <a:prstClr val="black"/>
                </a:solidFill>
              </a:rPr>
              <a:t>8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5536" y="704717"/>
            <a:ext cx="83529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7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QUALITA’ PROGETTUALE</a:t>
            </a:r>
          </a:p>
          <a:p>
            <a:pPr marL="357188" lvl="0" indent="-174625">
              <a:buFont typeface="Arial" panose="020B0604020202020204" pitchFamily="34" charset="0"/>
              <a:buChar char="•"/>
              <a:defRPr/>
            </a:pPr>
            <a:r>
              <a:rPr lang="it-IT" sz="17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Sostenibilità e potenzialità</a:t>
            </a:r>
          </a:p>
          <a:p>
            <a:pPr marL="357188" lvl="0" indent="-174625">
              <a:buFont typeface="Arial" panose="020B0604020202020204" pitchFamily="34" charset="0"/>
              <a:buChar char="•"/>
              <a:defRPr/>
            </a:pPr>
            <a:r>
              <a:rPr lang="it-IT" sz="17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Coerenza dei costi</a:t>
            </a:r>
          </a:p>
          <a:p>
            <a:pPr marL="538163" lvl="0" indent="-538163">
              <a:spcBef>
                <a:spcPts val="600"/>
              </a:spcBef>
              <a:defRPr/>
            </a:pPr>
            <a:r>
              <a:rPr lang="it-IT" sz="17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GRADO </a:t>
            </a:r>
            <a:r>
              <a:rPr lang="it-IT" sz="17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 </a:t>
            </a:r>
            <a:r>
              <a:rPr lang="it-IT" sz="17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INNOVAZIONE</a:t>
            </a:r>
          </a:p>
          <a:p>
            <a:pPr marL="357188" indent="-174625">
              <a:buFont typeface="Arial" panose="020B0604020202020204" pitchFamily="34" charset="0"/>
              <a:buChar char="•"/>
              <a:defRPr/>
            </a:pPr>
            <a:r>
              <a:rPr lang="it-IT" sz="17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Livelli </a:t>
            </a:r>
            <a:r>
              <a:rPr lang="it-IT" sz="17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incrementali dell’operazione rispetto allo stato dell’arte</a:t>
            </a:r>
          </a:p>
          <a:p>
            <a:pPr marL="538163" indent="-355600">
              <a:spcBef>
                <a:spcPts val="600"/>
              </a:spcBef>
              <a:defRPr/>
            </a:pPr>
            <a:r>
              <a:rPr lang="it-IT" sz="17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QUALITA</a:t>
            </a:r>
            <a:r>
              <a:rPr lang="it-IT" sz="17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 </a:t>
            </a:r>
            <a:r>
              <a:rPr lang="it-IT" sz="17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DELL’ORGANIZZAZIONE</a:t>
            </a:r>
          </a:p>
          <a:p>
            <a:pPr marL="357188" lvl="0" indent="-174625" algn="just">
              <a:buFont typeface="Arial" panose="020B0604020202020204" pitchFamily="34" charset="0"/>
              <a:buChar char="•"/>
              <a:defRPr/>
            </a:pPr>
            <a:r>
              <a:rPr lang="it-IT" sz="17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Qualità del management in relazione agli obiettivi e al contenuto </a:t>
            </a:r>
            <a:r>
              <a:rPr lang="it-IT" sz="17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del­l’o­pe­ra­zio­ne </a:t>
            </a:r>
          </a:p>
          <a:p>
            <a:pPr marL="357188" lvl="0" indent="-174625" algn="just">
              <a:buFont typeface="Arial" panose="020B0604020202020204" pitchFamily="34" charset="0"/>
              <a:buChar char="•"/>
              <a:defRPr/>
            </a:pPr>
            <a:r>
              <a:rPr lang="it-IT" sz="17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Qualità </a:t>
            </a:r>
            <a:r>
              <a:rPr lang="it-IT" sz="17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 team dedicato alla realizzazione </a:t>
            </a:r>
            <a:r>
              <a:rPr lang="it-IT" sz="17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dell’operazione </a:t>
            </a:r>
          </a:p>
          <a:p>
            <a:pPr marL="357188" lvl="0" indent="-174625" algn="just">
              <a:buFont typeface="Arial" panose="020B0604020202020204" pitchFamily="34" charset="0"/>
              <a:buChar char="•"/>
              <a:defRPr/>
            </a:pPr>
            <a:r>
              <a:rPr lang="it-IT" sz="17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Livello </a:t>
            </a:r>
            <a:r>
              <a:rPr lang="it-IT" sz="17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 miglioramento del profilo tecnico-scientifico-pro­fes­sio­na­le del personale </a:t>
            </a:r>
          </a:p>
          <a:p>
            <a:pPr lvl="0">
              <a:spcBef>
                <a:spcPts val="1200"/>
              </a:spcBef>
              <a:defRPr/>
            </a:pPr>
            <a:r>
              <a:rPr lang="it-IT" sz="1900" b="1" dirty="0" smtClean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PREMIALITA’</a:t>
            </a:r>
            <a:endParaRPr lang="it-IT" sz="1900" b="1" dirty="0">
              <a:solidFill>
                <a:srgbClr val="0075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lvl="0" indent="-163513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sz="17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Progetto che sviluppa sistemi e tecnologie atte a </a:t>
            </a:r>
            <a:r>
              <a:rPr lang="it-IT" sz="17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ridurre i costi di produzione </a:t>
            </a:r>
            <a:r>
              <a:rPr lang="it-IT" sz="17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attraverso il risparmio e la maggiore efficienza nell’impiego delle materie prime e/o la riduzione degli scarti e dei rifiuti delle lavorazioni</a:t>
            </a:r>
          </a:p>
          <a:p>
            <a:pPr marL="179388" lvl="0" indent="-163513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sz="17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Progetto che sviluppa soluzioni nell’ottica dell’</a:t>
            </a:r>
            <a:r>
              <a:rPr lang="it-IT" sz="17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economia circolare</a:t>
            </a:r>
            <a:r>
              <a:rPr lang="it-IT" sz="17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che consentono di prolungare l’uso dei materiali e prodotti, favorendone e incentivandone il riutilizzo e riciclo, ai fini del raggiungimento della loro sostenibilità economica</a:t>
            </a:r>
          </a:p>
          <a:p>
            <a:pPr marL="179388" lvl="0" indent="-163513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sz="17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Progetto che sviluppa soluzioni innovative per la </a:t>
            </a:r>
            <a:r>
              <a:rPr lang="it-IT" sz="17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riqualificazione interna ed esterna </a:t>
            </a:r>
            <a:r>
              <a:rPr lang="it-IT" sz="17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finalizzate al miglioramento della performance ambientale degli stessi </a:t>
            </a:r>
          </a:p>
          <a:p>
            <a:pPr lvl="0">
              <a:defRPr/>
            </a:pPr>
            <a:endParaRPr lang="it-IT" sz="17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defRPr/>
            </a:pPr>
            <a:endParaRPr lang="it-IT" sz="24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defRPr/>
            </a:pPr>
            <a:endParaRPr lang="it-IT" sz="21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"/>
          <p:cNvSpPr>
            <a:spLocks noChangeArrowheads="1"/>
          </p:cNvSpPr>
          <p:nvPr/>
        </p:nvSpPr>
        <p:spPr bwMode="auto">
          <a:xfrm>
            <a:off x="364067" y="402432"/>
            <a:ext cx="839046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600" b="1" dirty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Modalità di partecipazione al Bando</a:t>
            </a:r>
          </a:p>
          <a:p>
            <a:pPr algn="ctr" eaLnBrk="1" hangingPunct="1"/>
            <a:r>
              <a:rPr lang="it-IT" altLang="it-IT" sz="2600" b="1" dirty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SIAGE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9" cstate="print"/>
          <a:srcRect l="18059" t="11766" r="17231" b="4361"/>
          <a:stretch/>
        </p:blipFill>
        <p:spPr>
          <a:xfrm>
            <a:off x="2585132" y="1913465"/>
            <a:ext cx="3948336" cy="2878667"/>
          </a:xfrm>
          <a:prstGeom prst="rect">
            <a:avLst/>
          </a:prstGeom>
        </p:spPr>
      </p:pic>
      <p:sp>
        <p:nvSpPr>
          <p:cNvPr id="6" name="AutoShape 13"/>
          <p:cNvSpPr>
            <a:spLocks noChangeArrowheads="1"/>
          </p:cNvSpPr>
          <p:nvPr/>
        </p:nvSpPr>
        <p:spPr bwMode="black">
          <a:xfrm rot="16200000">
            <a:off x="742824" y="3032293"/>
            <a:ext cx="2712117" cy="641008"/>
          </a:xfrm>
          <a:prstGeom prst="triangle">
            <a:avLst>
              <a:gd name="adj" fmla="val 50000"/>
            </a:avLst>
          </a:prstGeom>
          <a:solidFill>
            <a:srgbClr val="CC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45791" dir="2021404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>
              <a:spcBef>
                <a:spcPct val="0"/>
              </a:spcBef>
            </a:pPr>
            <a:endParaRPr lang="zh-CN" altLang="en-US" sz="2400">
              <a:ea typeface="宋体" pitchFamily="2" charset="-122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black">
          <a:xfrm rot="5400000">
            <a:off x="5568825" y="2947629"/>
            <a:ext cx="2712117" cy="641008"/>
          </a:xfrm>
          <a:prstGeom prst="triangle">
            <a:avLst>
              <a:gd name="adj" fmla="val 50000"/>
            </a:avLst>
          </a:prstGeom>
          <a:solidFill>
            <a:srgbClr val="CC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45791" dir="2021404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>
              <a:spcBef>
                <a:spcPct val="0"/>
              </a:spcBef>
            </a:pPr>
            <a:endParaRPr lang="zh-CN" altLang="en-US" sz="2400">
              <a:ea typeface="宋体" pitchFamily="2" charset="-122"/>
            </a:endParaRPr>
          </a:p>
        </p:txBody>
      </p:sp>
      <p:sp>
        <p:nvSpPr>
          <p:cNvPr id="8" name="Textfram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4068" y="3243639"/>
            <a:ext cx="2026650" cy="30777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t" anchorCtr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330200">
              <a:buClr>
                <a:srgbClr val="000000"/>
              </a:buClr>
              <a:buSzPct val="100000"/>
              <a:buFont typeface="Arial"/>
              <a:buNone/>
              <a:defRPr/>
            </a:pPr>
            <a:r>
              <a:rPr lang="en-US" altLang="de-DE" sz="2000" dirty="0" smtClean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PROFILAZIONE</a:t>
            </a:r>
          </a:p>
        </p:txBody>
      </p:sp>
      <p:sp>
        <p:nvSpPr>
          <p:cNvPr id="9" name="Textfram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23401" y="3253911"/>
            <a:ext cx="1891181" cy="30777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t" anchorCtr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330200">
              <a:buClr>
                <a:srgbClr val="000000"/>
              </a:buClr>
              <a:buSzPct val="100000"/>
              <a:buFont typeface="Arial"/>
              <a:buNone/>
              <a:defRPr/>
            </a:pPr>
            <a:r>
              <a:rPr lang="en-US" altLang="de-DE" sz="2000" dirty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APERTURA</a:t>
            </a:r>
          </a:p>
        </p:txBody>
      </p:sp>
      <p:sp>
        <p:nvSpPr>
          <p:cNvPr id="10" name="Textfram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9184" y="4191614"/>
            <a:ext cx="1243609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t" anchorCtr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330200">
              <a:buClr>
                <a:srgbClr val="000000"/>
              </a:buClr>
              <a:buSzPct val="100000"/>
              <a:buFont typeface="Arial"/>
              <a:buNone/>
              <a:defRPr/>
            </a:pPr>
            <a:r>
              <a:rPr lang="en-US" altLang="de-DE" sz="24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1° step</a:t>
            </a:r>
          </a:p>
        </p:txBody>
      </p:sp>
      <p:sp>
        <p:nvSpPr>
          <p:cNvPr id="11" name="Textfram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47186" y="4242869"/>
            <a:ext cx="1243609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t" anchorCtr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330200">
              <a:buClr>
                <a:srgbClr val="000000"/>
              </a:buClr>
              <a:buSzPct val="100000"/>
              <a:defRPr/>
            </a:pPr>
            <a:r>
              <a:rPr lang="en-US" altLang="de-DE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2° step</a:t>
            </a:r>
          </a:p>
        </p:txBody>
      </p:sp>
      <p:sp>
        <p:nvSpPr>
          <p:cNvPr id="12" name="Textfram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86771" y="4902134"/>
            <a:ext cx="2967761" cy="73866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t" anchorCtr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79388">
              <a:buClr>
                <a:srgbClr val="000000"/>
              </a:buClr>
              <a:buSzPct val="100000"/>
              <a:buFont typeface="Arial"/>
              <a:buNone/>
              <a:tabLst>
                <a:tab pos="0" algn="l"/>
                <a:tab pos="90488" algn="l"/>
                <a:tab pos="628650" algn="l"/>
              </a:tabLst>
              <a:defRPr/>
            </a:pPr>
            <a:r>
              <a:rPr lang="en-US" altLang="de-DE" sz="2400" dirty="0" smtClean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Dalle </a:t>
            </a:r>
            <a:r>
              <a:rPr lang="it-IT" sz="2400" dirty="0" smtClean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ore 12</a:t>
            </a:r>
          </a:p>
          <a:p>
            <a:pPr algn="ctr" defTabSz="179388">
              <a:buClr>
                <a:srgbClr val="000000"/>
              </a:buClr>
              <a:buSzPct val="100000"/>
              <a:buFont typeface="Arial"/>
              <a:buNone/>
              <a:tabLst>
                <a:tab pos="0" algn="l"/>
                <a:tab pos="90488" algn="l"/>
                <a:tab pos="628650" algn="l"/>
              </a:tabLst>
              <a:defRPr/>
            </a:pPr>
            <a:r>
              <a:rPr lang="it-IT" sz="2400" dirty="0" smtClean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 </a:t>
            </a:r>
            <a:r>
              <a:rPr lang="en-US" sz="2400" dirty="0" smtClean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</a:t>
            </a:r>
            <a:r>
              <a:rPr lang="en-US" sz="2400" dirty="0" err="1" smtClean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febbraio</a:t>
            </a:r>
            <a:r>
              <a:rPr lang="en-US" sz="2400" dirty="0" smtClean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2017</a:t>
            </a:r>
            <a:endParaRPr lang="en-US" altLang="de-DE" sz="2400" dirty="0">
              <a:solidFill>
                <a:srgbClr val="0075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fram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4067" y="4988491"/>
            <a:ext cx="1891181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t" anchorCtr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330200">
              <a:buClr>
                <a:srgbClr val="000000"/>
              </a:buClr>
              <a:buSzPct val="100000"/>
              <a:buFont typeface="Arial"/>
              <a:buNone/>
              <a:defRPr/>
            </a:pPr>
            <a:r>
              <a:rPr lang="en-US" altLang="de-DE" sz="2400" dirty="0" err="1" smtClean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Già</a:t>
            </a:r>
            <a:r>
              <a:rPr lang="en-US" altLang="de-DE" sz="2400" dirty="0" smtClean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da </a:t>
            </a:r>
            <a:r>
              <a:rPr lang="en-US" altLang="de-DE" sz="2400" dirty="0" err="1" smtClean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ora</a:t>
            </a:r>
            <a:endParaRPr lang="en-US" altLang="de-DE" sz="2400" dirty="0" smtClean="0">
              <a:solidFill>
                <a:srgbClr val="0075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it-IT" dirty="0" smtClean="0">
                <a:solidFill>
                  <a:prstClr val="black"/>
                </a:solidFill>
              </a:rPr>
              <a:t>9</a:t>
            </a:r>
          </a:p>
          <a:p>
            <a:pPr algn="r"/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2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395288" y="317497"/>
            <a:ext cx="8353176" cy="1200329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400" b="1" dirty="0" smtClean="0">
                <a:solidFill>
                  <a:srgbClr val="0075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Il bando è scaricabile dal sito </a:t>
            </a:r>
            <a:br>
              <a:rPr lang="it-IT" altLang="it-IT" sz="2400" b="1" dirty="0" smtClean="0">
                <a:solidFill>
                  <a:srgbClr val="0075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lang="it-IT" altLang="it-IT" sz="2400" b="1" u="sng" dirty="0">
                <a:solidFill>
                  <a:srgbClr val="0075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http://www.sviluppoeconomico.regione.lombardia.it</a:t>
            </a:r>
          </a:p>
        </p:txBody>
      </p:sp>
      <p:sp>
        <p:nvSpPr>
          <p:cNvPr id="2" name="Rettangolo 1"/>
          <p:cNvSpPr/>
          <p:nvPr/>
        </p:nvSpPr>
        <p:spPr>
          <a:xfrm>
            <a:off x="467420" y="1567302"/>
            <a:ext cx="8085336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quesiti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attinenti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presentazione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domande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partecipazione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Bando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2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2"/>
              </a:rPr>
              <a:t>smartliving@regione.lombardia.it</a:t>
            </a:r>
            <a:endParaRPr lang="it-IT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2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 </a:t>
            </a:r>
            <a:r>
              <a:rPr lang="it-IT" sz="22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 richieste di assistenza tecnica alla compilazione on-line e per i quesiti di ordine tecnico sulle procedure informatizzate: </a:t>
            </a:r>
            <a:endParaRPr lang="it-IT" sz="2200" b="1" dirty="0" smtClean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Call </a:t>
            </a:r>
            <a:r>
              <a:rPr lang="it-IT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Center di Lombardia Informatica </a:t>
            </a:r>
            <a:r>
              <a:rPr lang="it-IT" sz="2200" dirty="0">
                <a:latin typeface="Helvetica" panose="020B0604020202020204" pitchFamily="34" charset="0"/>
                <a:cs typeface="Helvetica" panose="020B0604020202020204" pitchFamily="34" charset="0"/>
              </a:rPr>
              <a:t>al numero verde 800.131.151 operativo dal lunedì al sabato, escluso i festivi, dalle ore 8.00 alle ore </a:t>
            </a:r>
            <a:r>
              <a:rPr lang="it-IT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20.00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 </a:t>
            </a:r>
            <a:r>
              <a:rPr lang="it-IT" sz="2200" dirty="0">
                <a:latin typeface="Helvetica" panose="020B0604020202020204" pitchFamily="34" charset="0"/>
                <a:cs typeface="Helvetica" panose="020B0604020202020204" pitchFamily="34" charset="0"/>
              </a:rPr>
              <a:t>quesiti inerenti </a:t>
            </a:r>
            <a:r>
              <a:rPr lang="it-IT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l’assistenza tecnica alla compilazione on line</a:t>
            </a:r>
            <a:r>
              <a:rPr lang="it-IT" sz="2200" dirty="0">
                <a:latin typeface="Helvetica" panose="020B0604020202020204" pitchFamily="34" charset="0"/>
                <a:cs typeface="Helvetica" panose="020B0604020202020204" pitchFamily="34" charset="0"/>
              </a:rPr>
              <a:t>, il call center è operativo dal lunedì al sabato, escluso i festivi, dalle ore 8.30 alle ore 17.00</a:t>
            </a:r>
            <a:r>
              <a:rPr lang="it-IT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6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it-IT" dirty="0" smtClean="0">
                <a:solidFill>
                  <a:prstClr val="black"/>
                </a:solidFill>
              </a:rPr>
              <a:t>10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1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937367" y="768329"/>
            <a:ext cx="55446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chemeClr val="bg1"/>
                </a:solidFill>
              </a:rPr>
              <a:t>  </a:t>
            </a:r>
            <a:endParaRPr lang="it-IT" sz="2200" b="1" dirty="0">
              <a:solidFill>
                <a:schemeClr val="bg1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259632" y="914627"/>
            <a:ext cx="6624736" cy="1189686"/>
            <a:chOff x="1259632" y="570776"/>
            <a:chExt cx="6624736" cy="1583472"/>
          </a:xfrm>
        </p:grpSpPr>
        <p:sp>
          <p:nvSpPr>
            <p:cNvPr id="6" name="Rettangolo arrotondato 5"/>
            <p:cNvSpPr/>
            <p:nvPr/>
          </p:nvSpPr>
          <p:spPr>
            <a:xfrm>
              <a:off x="1259632" y="570776"/>
              <a:ext cx="6624736" cy="117614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l.r. 11/2014 </a:t>
              </a:r>
              <a:r>
                <a:rPr lang="it-IT" sz="220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“Impresa Lombardia: per</a:t>
              </a:r>
            </a:p>
            <a:p>
              <a:pPr algn="ctr"/>
              <a:r>
                <a:rPr lang="it-IT" sz="220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la libertà di impresa, il lavoro e la competitività”</a:t>
              </a:r>
              <a:endParaRPr lang="it-IT" sz="2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Isosceles Triangle 29"/>
            <p:cNvSpPr/>
            <p:nvPr/>
          </p:nvSpPr>
          <p:spPr bwMode="auto">
            <a:xfrm rot="10800000">
              <a:off x="3419872" y="1770920"/>
              <a:ext cx="1872000" cy="383328"/>
            </a:xfrm>
            <a:prstGeom prst="triangle">
              <a:avLst/>
            </a:prstGeom>
            <a:solidFill>
              <a:srgbClr val="009950"/>
            </a:solidFill>
            <a:ln w="12700" cap="flat" cmpd="sng" algn="ctr">
              <a:solidFill>
                <a:srgbClr val="0099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anchor="ctr" anchorCtr="1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Rettangolo arrotondato 29"/>
          <p:cNvSpPr/>
          <p:nvPr/>
        </p:nvSpPr>
        <p:spPr>
          <a:xfrm>
            <a:off x="1259632" y="3354568"/>
            <a:ext cx="6720588" cy="104699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1541845" y="3378551"/>
            <a:ext cx="63425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Helvetica" panose="020B0604020202020204" pitchFamily="34" charset="0"/>
                <a:cs typeface="Helvetica" panose="020B0604020202020204" pitchFamily="34" charset="0"/>
              </a:rPr>
              <a:t>Strategia </a:t>
            </a:r>
            <a:r>
              <a:rPr lang="it-IT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“LOMBARDIA 5.0”</a:t>
            </a:r>
            <a:r>
              <a:rPr lang="it-IT" sz="2200" dirty="0">
                <a:latin typeface="Helvetica" panose="020B0604020202020204" pitchFamily="34" charset="0"/>
                <a:cs typeface="Helvetica" panose="020B0604020202020204" pitchFamily="34" charset="0"/>
              </a:rPr>
              <a:t> – Politiche per il consolidamento e la valorizzazione delle </a:t>
            </a:r>
            <a:r>
              <a:rPr lang="it-IT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filiere eccellenti lombarde</a:t>
            </a:r>
            <a:endParaRPr lang="it-IT" sz="2200" dirty="0"/>
          </a:p>
        </p:txBody>
      </p:sp>
      <p:sp>
        <p:nvSpPr>
          <p:cNvPr id="31" name="Isosceles Triangle 29"/>
          <p:cNvSpPr/>
          <p:nvPr/>
        </p:nvSpPr>
        <p:spPr bwMode="auto">
          <a:xfrm rot="10800000">
            <a:off x="3652641" y="4448671"/>
            <a:ext cx="1872000" cy="348480"/>
          </a:xfrm>
          <a:prstGeom prst="triangle">
            <a:avLst/>
          </a:prstGeom>
          <a:solidFill>
            <a:srgbClr val="009950"/>
          </a:solidFill>
          <a:ln w="12700" cap="flat" cmpd="sng" algn="ctr">
            <a:solidFill>
              <a:srgbClr val="0099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36000" numCol="1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1259633" y="4835850"/>
            <a:ext cx="6751622" cy="8442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1519313" y="4841222"/>
            <a:ext cx="64609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Ecosistemi</a:t>
            </a:r>
            <a:r>
              <a:rPr lang="it-IT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pubblico-privato per lo sviluppo e la competitività dell’impresa lombarda</a:t>
            </a:r>
            <a:endParaRPr lang="it-IT" sz="2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1259632" y="2128384"/>
            <a:ext cx="6624736" cy="1189686"/>
            <a:chOff x="1107232" y="570776"/>
            <a:chExt cx="6624736" cy="1583472"/>
          </a:xfrm>
        </p:grpSpPr>
        <p:sp>
          <p:nvSpPr>
            <p:cNvPr id="18" name="Rettangolo arrotondato 17"/>
            <p:cNvSpPr/>
            <p:nvPr/>
          </p:nvSpPr>
          <p:spPr>
            <a:xfrm>
              <a:off x="1107232" y="570776"/>
              <a:ext cx="6624736" cy="117614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" name="Isosceles Triangle 29"/>
            <p:cNvSpPr/>
            <p:nvPr/>
          </p:nvSpPr>
          <p:spPr bwMode="auto">
            <a:xfrm rot="10800000">
              <a:off x="3419872" y="1770920"/>
              <a:ext cx="1872000" cy="383328"/>
            </a:xfrm>
            <a:prstGeom prst="triangle">
              <a:avLst/>
            </a:prstGeom>
            <a:solidFill>
              <a:srgbClr val="009950"/>
            </a:solidFill>
            <a:ln w="12700" cap="flat" cmpd="sng" algn="ctr">
              <a:solidFill>
                <a:srgbClr val="0099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anchor="ctr" anchorCtr="1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ttangolo 8"/>
          <p:cNvSpPr/>
          <p:nvPr/>
        </p:nvSpPr>
        <p:spPr>
          <a:xfrm>
            <a:off x="1519313" y="2175403"/>
            <a:ext cx="62930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l.r</a:t>
            </a:r>
            <a:r>
              <a:rPr lang="it-IT" sz="2200" b="1" dirty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26/2015 </a:t>
            </a:r>
            <a:r>
              <a:rPr lang="it-IT" sz="2200" i="1" dirty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“Manifattura</a:t>
            </a:r>
          </a:p>
          <a:p>
            <a:pPr algn="ctr"/>
            <a:r>
              <a:rPr lang="it-IT" sz="2200" i="1" dirty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diffusa creativa e tecnologica 4.0</a:t>
            </a:r>
            <a:r>
              <a:rPr lang="it-IT" sz="2200" i="1" dirty="0" smtClean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  <a:endParaRPr lang="it-IT" sz="2200" i="1" dirty="0">
              <a:solidFill>
                <a:schemeClr val="l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sz="2200" i="1" dirty="0">
              <a:solidFill>
                <a:schemeClr val="l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ttangolo 1"/>
          <p:cNvSpPr>
            <a:spLocks noChangeArrowheads="1"/>
          </p:cNvSpPr>
          <p:nvPr/>
        </p:nvSpPr>
        <p:spPr bwMode="auto">
          <a:xfrm>
            <a:off x="1012328" y="301741"/>
            <a:ext cx="7278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 smtClean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Vision</a:t>
            </a:r>
            <a:endParaRPr lang="it-IT" altLang="it-IT" sz="2800" b="1" dirty="0">
              <a:solidFill>
                <a:srgbClr val="0075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it-IT" dirty="0">
                <a:solidFill>
                  <a:prstClr val="black"/>
                </a:solidFill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17178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3689" y="1988840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8028" y="712544"/>
            <a:ext cx="83924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Contaminazione </a:t>
            </a:r>
            <a:r>
              <a:rPr lang="it-IT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tra digitalizzazione e processi produttivi </a:t>
            </a:r>
            <a:r>
              <a:rPr lang="it-IT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tradizionali</a:t>
            </a:r>
            <a:r>
              <a:rPr lang="it-I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per creare 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nuovi e competitivi modelli di business </a:t>
            </a:r>
            <a:endParaRPr lang="it-IT" sz="19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defTabSz="268288"/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it-I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es. </a:t>
            </a:r>
            <a:r>
              <a:rPr lang="it-IT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Digitaly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 di CNA e </a:t>
            </a:r>
            <a:r>
              <a:rPr lang="it-IT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FaberLab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lang="it-IT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Confartigianto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ecc</a:t>
            </a:r>
            <a:r>
              <a:rPr lang="it-I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r>
              <a:rPr lang="it-IT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alorizzazione </a:t>
            </a:r>
            <a:r>
              <a:rPr lang="it-IT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delle filiere di eccellenza territoriali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, come fattori di sviluppo che integrano produzione, servizi e tecnologia attraverso la messa a sistema delle conoscenze e delle capacità professionali, anche mediante il coinvolgimento delle </a:t>
            </a:r>
            <a:r>
              <a:rPr lang="it-I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Associazioni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Sostenere </a:t>
            </a:r>
            <a:r>
              <a:rPr lang="it-IT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l’accesso al credito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, gli investimenti in innovazione di processo e di prodotto, favorire l’investimento privato, ampliando la sfera di interesse del venture capital e dell’</a:t>
            </a:r>
            <a:r>
              <a:rPr lang="it-IT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equity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, anche in </a:t>
            </a:r>
            <a:r>
              <a:rPr lang="it-IT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addizionalità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 con gli incentivi fiscali </a:t>
            </a:r>
            <a:r>
              <a:rPr lang="it-I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nazionali</a:t>
            </a:r>
            <a:endParaRPr lang="it-IT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Promuovere partenariati pubblico-privati per </a:t>
            </a:r>
            <a:r>
              <a:rPr lang="it-I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sostenere 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la manifattura diffusa valorizzando i nuovi luoghi di lavoro e socializzazione, che contribuiscono anche a rivitalizzare il territorio e a rilanciare aree dismesse o immobili sottoutilizzati  (</a:t>
            </a:r>
            <a:r>
              <a:rPr lang="it-IT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Fab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 Lab, </a:t>
            </a:r>
            <a:r>
              <a:rPr lang="it-IT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Hub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 dell’innovazione </a:t>
            </a:r>
            <a:r>
              <a:rPr lang="it-IT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ecc</a:t>
            </a:r>
            <a:r>
              <a:rPr lang="it-I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it-IT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F</a:t>
            </a:r>
            <a:r>
              <a:rPr lang="it-IT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avorire </a:t>
            </a:r>
            <a:r>
              <a:rPr lang="it-IT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la continuità d’impresa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, il passaggio generazionale e la competitività attraverso la ricerca e l’innovazione, </a:t>
            </a:r>
            <a:r>
              <a:rPr lang="it-I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sperimentando</a:t>
            </a:r>
          </a:p>
          <a:p>
            <a:pPr lvl="0" indent="268288"/>
            <a:r>
              <a:rPr lang="it-I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nuovi percorsi </a:t>
            </a:r>
            <a:r>
              <a:rPr lang="it-I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formativi</a:t>
            </a:r>
            <a:endParaRPr lang="it-IT" sz="19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ttangolo 1"/>
          <p:cNvSpPr>
            <a:spLocks noChangeArrowheads="1"/>
          </p:cNvSpPr>
          <p:nvPr/>
        </p:nvSpPr>
        <p:spPr bwMode="auto">
          <a:xfrm>
            <a:off x="1012328" y="285413"/>
            <a:ext cx="72788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600" b="1" dirty="0" smtClean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Lombardia 5.0: linee di intervento</a:t>
            </a:r>
            <a:endParaRPr lang="it-IT" altLang="it-IT" sz="2600" b="1" dirty="0">
              <a:solidFill>
                <a:srgbClr val="0075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Segnaposto numero diapositiva 1"/>
          <p:cNvSpPr txBox="1">
            <a:spLocks/>
          </p:cNvSpPr>
          <p:nvPr/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prstClr val="black"/>
                </a:solidFill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4465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3689" y="1988840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ttangolo 1"/>
          <p:cNvSpPr>
            <a:spLocks noChangeArrowheads="1"/>
          </p:cNvSpPr>
          <p:nvPr/>
        </p:nvSpPr>
        <p:spPr bwMode="auto">
          <a:xfrm>
            <a:off x="929077" y="286669"/>
            <a:ext cx="72788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600" b="1" dirty="0" smtClean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Lombardia 5.0: attuazione</a:t>
            </a:r>
            <a:endParaRPr lang="it-IT" altLang="it-IT" sz="2600" b="1" dirty="0">
              <a:solidFill>
                <a:srgbClr val="0075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761350" y="721340"/>
            <a:ext cx="47525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Bando Smart Living 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690880" y="1297397"/>
            <a:ext cx="7841560" cy="1373286"/>
            <a:chOff x="690880" y="1223911"/>
            <a:chExt cx="7752080" cy="1373286"/>
          </a:xfrm>
        </p:grpSpPr>
        <p:sp>
          <p:nvSpPr>
            <p:cNvPr id="13" name="Titolo 1"/>
            <p:cNvSpPr txBox="1">
              <a:spLocks/>
            </p:cNvSpPr>
            <p:nvPr/>
          </p:nvSpPr>
          <p:spPr>
            <a:xfrm>
              <a:off x="690880" y="1223911"/>
              <a:ext cx="7752080" cy="107594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2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Dotazione finanziaria complessiva - Delibera n. 5520 del 2 agosto  2016 </a:t>
              </a:r>
              <a:endParaRPr lang="it-IT" sz="22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Segnaposto contenuto 2"/>
            <p:cNvSpPr txBox="1">
              <a:spLocks/>
            </p:cNvSpPr>
            <p:nvPr/>
          </p:nvSpPr>
          <p:spPr>
            <a:xfrm>
              <a:off x="1403648" y="2059624"/>
              <a:ext cx="6336704" cy="537573"/>
            </a:xfrm>
            <a:prstGeom prst="rect">
              <a:avLst/>
            </a:prstGeom>
            <a:solidFill>
              <a:srgbClr val="0075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it-IT" sz="28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€ 15.000.000 a fondo perduto </a:t>
              </a:r>
              <a:endParaRPr lang="it-IT" sz="2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395536" y="277956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Caratteristiche ed entità dell’agevolazione:</a:t>
            </a:r>
            <a:r>
              <a:rPr lang="it-IT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max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. €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800.000 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per 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aggregazione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investimento per partenariato pari o superiore ad 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€ 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200.000</a:t>
            </a:r>
          </a:p>
          <a:p>
            <a:pPr algn="just"/>
            <a:r>
              <a:rPr lang="it-IT" dirty="0" smtClean="0"/>
              <a:t> 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8742983"/>
              </p:ext>
            </p:extLst>
          </p:nvPr>
        </p:nvGraphicFramePr>
        <p:xfrm>
          <a:off x="426773" y="3825456"/>
          <a:ext cx="8105666" cy="210026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626715"/>
                <a:gridCol w="1159110"/>
                <a:gridCol w="1159110"/>
                <a:gridCol w="1160731"/>
              </a:tblGrid>
              <a:tr h="50299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kern="150" dirty="0">
                          <a:effectLst/>
                        </a:rPr>
                        <a:t>Tipologia di Attività</a:t>
                      </a:r>
                      <a:endParaRPr lang="it-IT" sz="18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kern="150" dirty="0">
                          <a:effectLst/>
                        </a:rPr>
                        <a:t>PMI</a:t>
                      </a:r>
                      <a:endParaRPr lang="it-IT" sz="18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kern="150" dirty="0">
                          <a:effectLst/>
                        </a:rPr>
                        <a:t>Grande Impresa</a:t>
                      </a:r>
                      <a:endParaRPr lang="it-IT" sz="18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kern="150" dirty="0">
                          <a:effectLst/>
                        </a:rPr>
                        <a:t>Università</a:t>
                      </a:r>
                      <a:endParaRPr lang="it-IT" sz="18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45425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kern="150" dirty="0">
                          <a:effectLst/>
                        </a:rPr>
                        <a:t>Sviluppo </a:t>
                      </a:r>
                      <a:r>
                        <a:rPr lang="it-IT" sz="1800" kern="150" dirty="0" smtClean="0">
                          <a:effectLst/>
                        </a:rPr>
                        <a:t>sperimentale   </a:t>
                      </a:r>
                      <a:r>
                        <a:rPr lang="it-IT" sz="1800" kern="150" dirty="0" smtClean="0">
                          <a:solidFill>
                            <a:schemeClr val="tx1"/>
                          </a:solidFill>
                          <a:effectLst/>
                        </a:rPr>
                        <a:t>OBBLIGATORIO</a:t>
                      </a:r>
                      <a:endParaRPr lang="it-IT" sz="1800" b="1" kern="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>
                          <a:effectLst/>
                        </a:rPr>
                        <a:t>40%</a:t>
                      </a:r>
                      <a:endParaRPr lang="it-IT" sz="1600" kern="15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>
                          <a:effectLst/>
                        </a:rPr>
                        <a:t>40%</a:t>
                      </a:r>
                      <a:endParaRPr lang="it-IT" sz="1600" kern="15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>
                          <a:effectLst/>
                        </a:rPr>
                        <a:t>40%</a:t>
                      </a:r>
                      <a:endParaRPr lang="it-IT" sz="1600" kern="15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425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kern="150" dirty="0">
                          <a:effectLst/>
                        </a:rPr>
                        <a:t>Innovazione dei processi e dell’organizzazione </a:t>
                      </a:r>
                      <a:endParaRPr lang="it-IT" sz="1800" b="1" kern="15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>
                          <a:effectLst/>
                        </a:rPr>
                        <a:t>50%</a:t>
                      </a:r>
                      <a:endParaRPr lang="it-IT" sz="1600" kern="15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>
                          <a:effectLst/>
                        </a:rPr>
                        <a:t>15%</a:t>
                      </a:r>
                      <a:endParaRPr lang="it-IT" sz="1600" kern="15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>
                          <a:effectLst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>
                          <a:effectLst/>
                        </a:rPr>
                        <a:t>Non applicabile</a:t>
                      </a:r>
                      <a:endParaRPr lang="it-IT" sz="1600" kern="15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0299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kern="150" dirty="0">
                          <a:effectLst/>
                        </a:rPr>
                        <a:t>Innovazione di prodotto</a:t>
                      </a:r>
                      <a:endParaRPr lang="it-IT" sz="1800" b="1" kern="15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>
                          <a:effectLst/>
                        </a:rPr>
                        <a:t>200.000€ nel </a:t>
                      </a:r>
                      <a:r>
                        <a:rPr lang="it-IT" sz="1600" kern="150" dirty="0" smtClean="0">
                          <a:effectLst/>
                        </a:rPr>
                        <a:t>triennio</a:t>
                      </a:r>
                      <a:endParaRPr lang="it-IT" sz="1600" kern="15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>
                          <a:effectLst/>
                        </a:rPr>
                        <a:t>200.000€ nel triennio</a:t>
                      </a:r>
                      <a:endParaRPr lang="it-IT" sz="1600" kern="15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2208" y="443746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" name="Segnaposto numero diapositiva 1"/>
          <p:cNvSpPr txBox="1">
            <a:spLocks/>
          </p:cNvSpPr>
          <p:nvPr/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prstClr val="black"/>
                </a:solidFill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22352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BF3F-0FD9-4CF6-9474-F6E7C1773FC9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7544" y="764704"/>
            <a:ext cx="839244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it-IT" sz="2000" b="1" dirty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REGIME DI AIUTO</a:t>
            </a:r>
          </a:p>
          <a:p>
            <a:pPr>
              <a:spcBef>
                <a:spcPts val="600"/>
              </a:spcBef>
            </a:pPr>
            <a:endParaRPr lang="it-IT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it-I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 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Agevolazioni previste dal </a:t>
            </a:r>
            <a:r>
              <a:rPr lang="it-I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Bando 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sono concesse</a:t>
            </a:r>
            <a:r>
              <a:rPr lang="it-I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endParaRPr lang="it-IT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per le </a:t>
            </a:r>
            <a:r>
              <a:rPr lang="it-IT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attività di Sviluppo sperimentale ed Innovazione dei processi e dell’organizzazione 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ai sensi rispettivamente dell’art. 25 commi 5 e 6 e dell’art. 29 del Regolamento (UE) n. 651/2014</a:t>
            </a:r>
            <a:r>
              <a:rPr lang="it-I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lvl="0">
              <a:spcBef>
                <a:spcPts val="600"/>
              </a:spcBef>
            </a:pPr>
            <a:endParaRPr lang="it-IT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per le </a:t>
            </a:r>
            <a:r>
              <a:rPr lang="it-IT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attività di Innovazione di prodotto </a:t>
            </a:r>
            <a:r>
              <a:rPr lang="it-I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il 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Regolamento (UE) n. </a:t>
            </a:r>
            <a:r>
              <a:rPr lang="it-I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1407/2013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stabilisce che 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l’importo complessivo degli </a:t>
            </a:r>
            <a:r>
              <a:rPr lang="it-IT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aiuti de </a:t>
            </a:r>
            <a:r>
              <a:rPr lang="it-IT" sz="19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minimis</a:t>
            </a:r>
            <a:r>
              <a:rPr lang="it-IT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900" dirty="0">
                <a:latin typeface="Helvetica" panose="020B0604020202020204" pitchFamily="34" charset="0"/>
                <a:cs typeface="Helvetica" panose="020B0604020202020204" pitchFamily="34" charset="0"/>
              </a:rPr>
              <a:t>concessi da uno Stato membro a un’impresa unica non possa superare 200.000 Euro nell’arco di tre esercizi finanziari e 100.000 Euro per il settore del trasporto merci per conto terzi, nell’ultimo triennio (art. 3.2). </a:t>
            </a:r>
            <a:endParaRPr lang="it-IT" sz="19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298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3689" y="1988840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0193" y="305249"/>
            <a:ext cx="825102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OBIETTIVI</a:t>
            </a:r>
          </a:p>
          <a:p>
            <a:pPr marL="0" lvl="1" algn="just">
              <a:defRPr/>
            </a:pPr>
            <a:r>
              <a:rPr lang="it-IT" sz="2100" dirty="0">
                <a:latin typeface="Helvetica" panose="020B0604020202020204" pitchFamily="34" charset="0"/>
                <a:cs typeface="Helvetica" panose="020B0604020202020204" pitchFamily="34" charset="0"/>
              </a:rPr>
              <a:t>Sostenere la filiera denominata «Smart Living» che integra produzioni, servizi e tecnologia riconducibili ai settori </a:t>
            </a:r>
            <a:r>
              <a:rPr lang="it-IT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Edilizia, Legno Arredo Casa, Elettrodomestici e High-tech </a:t>
            </a:r>
          </a:p>
          <a:p>
            <a:pPr marL="0" lvl="1" indent="-457200" algn="just">
              <a:spcBef>
                <a:spcPts val="1200"/>
              </a:spcBef>
              <a:defRPr/>
            </a:pPr>
            <a:r>
              <a:rPr lang="it-IT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DESTINATARI</a:t>
            </a:r>
          </a:p>
          <a:p>
            <a:pPr marL="0" lvl="1" algn="just">
              <a:defRPr/>
            </a:pPr>
            <a:r>
              <a:rPr lang="it-IT" sz="2100" dirty="0">
                <a:latin typeface="Helvetica" panose="020B0604020202020204" pitchFamily="34" charset="0"/>
                <a:cs typeface="Helvetica" panose="020B0604020202020204" pitchFamily="34" charset="0"/>
              </a:rPr>
              <a:t>Aggregazioni</a:t>
            </a:r>
            <a:r>
              <a:rPr lang="it-IT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100" dirty="0">
                <a:latin typeface="Helvetica" panose="020B0604020202020204" pitchFamily="34" charset="0"/>
                <a:cs typeface="Helvetica" panose="020B0604020202020204" pitchFamily="34" charset="0"/>
              </a:rPr>
              <a:t>riferite ai comparti Manufatturiero, Costruzioni, Commercio e Servizi  composte da almeno </a:t>
            </a:r>
            <a:r>
              <a:rPr lang="it-IT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tre soggetti di cui almeno due PMI </a:t>
            </a:r>
            <a:r>
              <a:rPr lang="it-IT" sz="2100" dirty="0">
                <a:latin typeface="Helvetica" panose="020B0604020202020204" pitchFamily="34" charset="0"/>
                <a:cs typeface="Helvetica" panose="020B0604020202020204" pitchFamily="34" charset="0"/>
              </a:rPr>
              <a:t>ed un soggetto a scelta tra Università e Grandi </a:t>
            </a:r>
            <a:r>
              <a:rPr lang="it-IT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imprese</a:t>
            </a:r>
          </a:p>
          <a:p>
            <a:pPr marL="0" lvl="1" algn="just">
              <a:spcBef>
                <a:spcPts val="1200"/>
              </a:spcBef>
              <a:defRPr/>
            </a:pPr>
            <a:r>
              <a:rPr lang="it-IT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FORMALIZZAZIONE DEL </a:t>
            </a:r>
            <a:r>
              <a:rPr lang="it-IT" sz="2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PARTENARIATO</a:t>
            </a:r>
          </a:p>
          <a:p>
            <a:pPr lvl="0"/>
            <a:r>
              <a:rPr lang="en-US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Accordo</a:t>
            </a: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 Collaborazione</a:t>
            </a:r>
            <a:endParaRPr lang="it-IT" sz="2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it-IT" sz="2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PROCEDURA ISTRUTTORIA</a:t>
            </a:r>
          </a:p>
          <a:p>
            <a:pPr marL="0" lvl="1" algn="just">
              <a:defRPr/>
            </a:pPr>
            <a:r>
              <a:rPr lang="it-IT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Valutativa a sportello</a:t>
            </a:r>
            <a:endParaRPr lang="it-IT" sz="2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1" algn="just">
              <a:spcBef>
                <a:spcPts val="1200"/>
              </a:spcBef>
              <a:defRPr/>
            </a:pPr>
            <a:r>
              <a:rPr lang="it-IT" sz="2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DURATA DEI PROGETTI</a:t>
            </a:r>
          </a:p>
          <a:p>
            <a:pPr lvl="1" indent="-457200" algn="just">
              <a:defRPr/>
            </a:pPr>
            <a:r>
              <a:rPr lang="it-IT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it-IT" sz="2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ax. 18 mesi </a:t>
            </a:r>
            <a:r>
              <a:rPr lang="it-IT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dal decreto di concessione del contributo</a:t>
            </a:r>
          </a:p>
          <a:p>
            <a:pPr lvl="1" indent="-457200" algn="just">
              <a:spcBef>
                <a:spcPts val="1200"/>
              </a:spcBef>
              <a:defRPr/>
            </a:pPr>
            <a:r>
              <a:rPr lang="it-IT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AMBITO TERRITORIALE DI </a:t>
            </a:r>
            <a:r>
              <a:rPr lang="it-IT" sz="2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RIFERIMENTO</a:t>
            </a:r>
          </a:p>
          <a:p>
            <a:pPr lvl="1" indent="-457200" algn="just">
              <a:defRPr/>
            </a:pPr>
            <a:r>
              <a:rPr lang="it-IT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Regione Lombardia</a:t>
            </a:r>
            <a:endParaRPr lang="it-IT" sz="2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indent="-457200" algn="just">
              <a:defRPr/>
            </a:pPr>
            <a:endParaRPr lang="it-IT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indent="-457200" algn="just">
              <a:defRPr/>
            </a:pPr>
            <a:endParaRPr lang="it-IT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it-IT" dirty="0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16859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3689" y="1988840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5536" y="332656"/>
            <a:ext cx="825102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2000" b="1" dirty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INTERVENTI AMMISSIBILI</a:t>
            </a:r>
          </a:p>
          <a:p>
            <a:pPr marL="179388" lvl="0" indent="-179388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Impatto 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ecologico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ogni singola fase del ciclo di vita dei prodotti: produzione, gestione, </a:t>
            </a:r>
            <a:r>
              <a:rPr lang="en-US" sz="16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recupero;</a:t>
            </a:r>
          </a:p>
          <a:p>
            <a:pPr marL="179388" lvl="0" indent="-179388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Valore 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energetico-funzionale 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 nuovi materiali riciclati e riciclabili, per ideare e produrre oggetti/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mobili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design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sostenibile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per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l’arredo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della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casa (eco-design</a:t>
            </a:r>
            <a:r>
              <a:rPr lang="en-US" sz="16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);</a:t>
            </a:r>
            <a:endParaRPr lang="it-IT" sz="16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lvl="0" indent="-179388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Smart Supply Chain 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filiera integrata di processi/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modelli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business e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produttivi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anche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chiave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export;</a:t>
            </a:r>
            <a:endParaRPr lang="it-IT" sz="1600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lvl="0" indent="-179388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Soluzioni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screening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energetico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sismico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degli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edifici</a:t>
            </a:r>
            <a:r>
              <a:rPr lang="en-US" sz="16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;</a:t>
            </a:r>
            <a:endParaRPr lang="it-IT" sz="16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lvl="0" indent="-179388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Elaborazione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implementazione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modelli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innovativi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intervento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sul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patrimonio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edilizio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esistente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adeguamento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sismico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recupero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edilizio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riqualificazione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energetica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e/o </a:t>
            </a:r>
            <a:r>
              <a:rPr lang="en-US" sz="16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strutturale</a:t>
            </a:r>
            <a:r>
              <a:rPr lang="en-US" sz="16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;</a:t>
            </a:r>
            <a:endParaRPr lang="it-IT" sz="16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lvl="0" indent="-179388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Domotica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anche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finalizzata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favorire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l’autonomia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l’accessibilità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supporto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dei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servizi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della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persona,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il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wi-fi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 la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sensoristica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avanzata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IoT</a:t>
            </a:r>
            <a:r>
              <a:rPr lang="en-US" sz="16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);</a:t>
            </a:r>
            <a:endParaRPr lang="it-IT" sz="16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lvl="0" indent="-179388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</a:t>
            </a:r>
            <a:r>
              <a:rPr lang="en-US" sz="16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istemi</a:t>
            </a:r>
            <a:r>
              <a:rPr lang="en-US" sz="16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progettazione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virtuale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con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particolare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riferimento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 Building Information Modelling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di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prototipazione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avanzata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 di home &amp; building </a:t>
            </a:r>
            <a:r>
              <a:rPr lang="en-US" sz="16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automation;  </a:t>
            </a:r>
            <a:endParaRPr lang="it-IT" sz="16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lvl="0" indent="-179388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</a:t>
            </a:r>
            <a:r>
              <a:rPr lang="en-US" sz="16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ig 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data analysis, le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tecniche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intelligenza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artificiale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“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Sistemi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cognitivi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” e le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tecnologie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ambito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Cloud Computing, a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supporto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della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gestione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intelligente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tempo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reale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dei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dati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delle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informazioni</a:t>
            </a:r>
            <a:r>
              <a:rPr lang="en-US" sz="16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;</a:t>
            </a:r>
            <a:endParaRPr lang="it-IT" sz="1600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lvl="0" indent="-179388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Sistemi</a:t>
            </a:r>
            <a:r>
              <a:rPr lang="en-US" sz="16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intelligenti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per la gestione,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l’intrattenimento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il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monitoraggio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 la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sicurezza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degli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impianti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ad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uso</a:t>
            </a:r>
            <a:r>
              <a:rPr lang="en-US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domestico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con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particolare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riferimento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agli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apparecchi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elettrodomestici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bianchi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/</a:t>
            </a:r>
            <a:r>
              <a:rPr lang="en-US" sz="16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bruni</a:t>
            </a:r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it-IT" sz="16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lvl="1" indent="-179388" algn="just">
              <a:defRPr/>
            </a:pPr>
            <a:endParaRPr lang="it-IT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it-IT" dirty="0">
                <a:solidFill>
                  <a:prstClr val="black"/>
                </a:solidFill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19882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288" y="31750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0"/>
              </a:spcBef>
              <a:buNone/>
              <a:defRPr sz="2400" b="1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it-IT" altLang="it-IT" sz="2800" dirty="0" smtClean="0"/>
              <a:t>Erogazioni</a:t>
            </a:r>
            <a:endParaRPr lang="it-IT" alt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457200" y="1067904"/>
            <a:ext cx="821925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L’erogazione avviene in due tranche: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40% a titolo di anticipo </a:t>
            </a:r>
          </a:p>
          <a:p>
            <a:pPr marL="719138" indent="-360363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previo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rilascio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fideiussione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(ad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eccezione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delle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Università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pubbliche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700088" indent="-34131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oppure</a:t>
            </a:r>
            <a:r>
              <a:rPr lang="en-US" sz="2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erogazione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del 40%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sulla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base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dello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stato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avanzamento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lavori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previa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presentazione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rendicontazione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delle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spese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sostenute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e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quietanzate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pari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importo</a:t>
            </a:r>
            <a:endParaRPr lang="it-IT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Seconda tranche </a:t>
            </a:r>
            <a:r>
              <a:rPr lang="it-IT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it-IT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saldo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previa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presentazione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della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relazione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finale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sull’esito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del </a:t>
            </a:r>
            <a:r>
              <a:rPr lang="en-US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Progetto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e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rendicontazione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finale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delle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spese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effettivamente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sostenute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e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quietanzate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it-IT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7188" indent="-357188" algn="just">
              <a:buFont typeface="Wingdings" panose="05000000000000000000" pitchFamily="2" charset="2"/>
              <a:buChar char="§"/>
            </a:pPr>
            <a:endParaRPr lang="it-IT" sz="2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7188" indent="-357188" algn="just">
              <a:buFont typeface="Wingdings" panose="05000000000000000000" pitchFamily="2" charset="2"/>
              <a:buChar char="§"/>
            </a:pPr>
            <a:endParaRPr lang="it-IT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it-IT" dirty="0">
                <a:solidFill>
                  <a:prstClr val="black"/>
                </a:solidFill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24263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3689" y="1988840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5536" y="332656"/>
            <a:ext cx="835292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2000" b="1" dirty="0" smtClean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TIPOLOGIE </a:t>
            </a:r>
            <a:r>
              <a:rPr lang="it-IT" sz="2000" b="1" dirty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 SPESE </a:t>
            </a:r>
            <a:r>
              <a:rPr lang="it-IT" sz="2000" b="1" dirty="0" smtClean="0">
                <a:solidFill>
                  <a:srgbClr val="007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AMMISSIBILI</a:t>
            </a:r>
          </a:p>
          <a:p>
            <a:pPr lvl="0" algn="ctr">
              <a:defRPr/>
            </a:pPr>
            <a:endParaRPr lang="it-IT" sz="1000" b="1" dirty="0">
              <a:solidFill>
                <a:srgbClr val="0075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algn="just">
              <a:lnSpc>
                <a:spcPct val="115000"/>
              </a:lnSpc>
              <a:buSzPts val="1000"/>
              <a:buFont typeface="Arial" panose="020B0604020202020204" pitchFamily="34" charset="0"/>
              <a:buChar char="•"/>
            </a:pP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</a:t>
            </a:r>
            <a:r>
              <a:rPr lang="en-US" sz="1500" b="1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pese</a:t>
            </a:r>
            <a:r>
              <a:rPr lang="en-US" sz="15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personale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relative a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ricercatori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tecnici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altro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personale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ausiliario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nella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misura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cui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sono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impiegati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per la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realizzazione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del </a:t>
            </a:r>
            <a:r>
              <a:rPr lang="en-US" sz="15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Progetto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;</a:t>
            </a:r>
            <a:endParaRPr lang="it-IT" sz="15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indent="-179388" algn="just">
              <a:lnSpc>
                <a:spcPct val="115000"/>
              </a:lnSpc>
              <a:buSzPts val="1000"/>
              <a:buFont typeface="Arial" panose="020B0604020202020204" pitchFamily="34" charset="0"/>
              <a:buChar char="•"/>
            </a:pP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</a:t>
            </a:r>
            <a:r>
              <a:rPr lang="en-US" sz="1500" b="1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osti</a:t>
            </a:r>
            <a:r>
              <a:rPr lang="en-US" sz="15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ammortamento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relativi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ad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impianti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macchinari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attrezzature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nella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misura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 per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il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periodo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cui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sono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utilizzati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nell’ambito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del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Progetto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Nel</a:t>
            </a:r>
            <a:r>
              <a:rPr lang="en-US" sz="15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caso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beni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acquisiti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leasing,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sono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ammissibili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canoni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pagati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dall’utilizzatore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al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concedente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al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netto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delle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spese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accessorie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tasse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margine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del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concedente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interessi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spese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generali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oneri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assicurativi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),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nella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misura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 per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il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periodo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cui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il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relativo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bene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è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utilizzato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per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il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Progetto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;</a:t>
            </a:r>
            <a:endParaRPr lang="it-IT" sz="15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indent="-179388" algn="just">
              <a:lnSpc>
                <a:spcPct val="115000"/>
              </a:lnSpc>
              <a:buSzPts val="1000"/>
              <a:buFont typeface="Arial" panose="020B0604020202020204" pitchFamily="34" charset="0"/>
              <a:buChar char="•"/>
            </a:pPr>
            <a:r>
              <a:rPr lang="en-US" sz="1500" b="1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Costi</a:t>
            </a:r>
            <a:r>
              <a:rPr lang="en-US" sz="15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della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ricerca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contrattuale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le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conoscenze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brevetti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acquisiti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o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ottenuti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licenza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da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fonti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esterne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alle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normali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condizioni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mercato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nonché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costi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dei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servizi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consulenza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 di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servizi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equivalenti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utilizzati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esclusivamente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fini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del </a:t>
            </a:r>
            <a:r>
              <a:rPr lang="en-US" sz="15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Progetto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;</a:t>
            </a:r>
            <a:endParaRPr lang="it-IT" sz="15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indent="-179388" algn="just">
              <a:lnSpc>
                <a:spcPct val="115000"/>
              </a:lnSpc>
              <a:buSzPts val="1000"/>
              <a:buFont typeface="Arial" panose="020B0604020202020204" pitchFamily="34" charset="0"/>
              <a:buChar char="•"/>
            </a:pP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</a:t>
            </a:r>
            <a:r>
              <a:rPr lang="en-US" sz="15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ltri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costi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esercizio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direttamente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connessi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alla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realizzazione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del </a:t>
            </a:r>
            <a:r>
              <a:rPr lang="en-US" sz="15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Progetto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inclusi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costi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materiali,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forniture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 prodotti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analoghi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le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spese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certificazione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</a:t>
            </a:r>
            <a:r>
              <a:rPr lang="en-US" sz="15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laboratorio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(per un Massimo del 20% </a:t>
            </a:r>
            <a:r>
              <a:rPr lang="en-US" sz="15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delle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spese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</a:t>
            </a:r>
            <a:r>
              <a:rPr lang="en-US" sz="15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competenza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</a:t>
            </a:r>
            <a:r>
              <a:rPr lang="en-US" sz="15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ciascun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partner);</a:t>
            </a:r>
            <a:endParaRPr lang="it-IT" sz="15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indent="-179388" algn="just">
              <a:lnSpc>
                <a:spcPct val="115000"/>
              </a:lnSpc>
              <a:buSzPts val="1000"/>
              <a:buFont typeface="Arial" panose="020B0604020202020204" pitchFamily="34" charset="0"/>
              <a:buChar char="•"/>
            </a:pP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</a:t>
            </a:r>
            <a:r>
              <a:rPr lang="en-US" sz="1500" b="1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pese</a:t>
            </a:r>
            <a:r>
              <a:rPr lang="en-US" sz="15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generali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forfettarie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addizionali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derivanti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direttamente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dal </a:t>
            </a:r>
            <a:r>
              <a:rPr lang="en-US" sz="15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Progetto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 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un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massimo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del 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15%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delle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spese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</a:t>
            </a:r>
            <a:r>
              <a:rPr lang="en-US" sz="15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personale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ciascun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Partner;</a:t>
            </a:r>
            <a:endParaRPr lang="it-IT" sz="15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indent="-179388" algn="just">
              <a:lnSpc>
                <a:spcPct val="115000"/>
              </a:lnSpc>
              <a:buSzPts val="1000"/>
              <a:buFont typeface="Arial" panose="020B0604020202020204" pitchFamily="34" charset="0"/>
              <a:buChar char="•"/>
            </a:pP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</a:t>
            </a:r>
            <a:r>
              <a:rPr lang="en-US" sz="1500" b="1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tudi</a:t>
            </a:r>
            <a:r>
              <a:rPr lang="en-US" sz="15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fattibilità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per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l’approccio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all’export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 nuovi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mercati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comprensivo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della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strutturazione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un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modello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aziendale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rete di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vendita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o post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vendita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nel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paese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target; </a:t>
            </a:r>
            <a:endParaRPr lang="it-IT" sz="15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indent="-179388" algn="just">
              <a:lnSpc>
                <a:spcPct val="115000"/>
              </a:lnSpc>
              <a:buSzPts val="1000"/>
              <a:buFont typeface="Arial" panose="020B0604020202020204" pitchFamily="34" charset="0"/>
              <a:buChar char="•"/>
            </a:pP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</a:t>
            </a:r>
            <a:r>
              <a:rPr lang="en-US" sz="1500" b="1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trumenti</a:t>
            </a:r>
            <a:r>
              <a:rPr lang="en-US" sz="15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comunicazione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innovativi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funzionali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all’avvio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/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rafforzamento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attività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export;</a:t>
            </a:r>
            <a:endParaRPr lang="it-IT" sz="15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indent="-179388" algn="just">
              <a:lnSpc>
                <a:spcPct val="115000"/>
              </a:lnSpc>
              <a:buSzPts val="1000"/>
              <a:buFont typeface="Arial" panose="020B0604020202020204" pitchFamily="34" charset="0"/>
              <a:buChar char="•"/>
            </a:pP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</a:t>
            </a:r>
            <a:r>
              <a:rPr lang="en-US" sz="15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onseguimento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certificazioni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estere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 prodotti da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promuovere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mercati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target;</a:t>
            </a:r>
            <a:endParaRPr lang="it-IT" sz="15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indent="-179388" algn="just">
              <a:lnSpc>
                <a:spcPct val="115000"/>
              </a:lnSpc>
              <a:buSzPts val="1000"/>
              <a:buFont typeface="Arial" panose="020B0604020202020204" pitchFamily="34" charset="0"/>
              <a:buChar char="•"/>
            </a:pP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</a:t>
            </a:r>
            <a:r>
              <a:rPr lang="en-US" sz="15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raduzione</a:t>
            </a:r>
            <a:r>
              <a:rPr lang="en-US" sz="15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ed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adeguamento</a:t>
            </a:r>
            <a:r>
              <a:rPr lang="en-US" sz="15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manuali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destinati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ai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5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paesi</a:t>
            </a:r>
            <a:r>
              <a:rPr lang="en-US" sz="15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target</a:t>
            </a:r>
            <a:r>
              <a:rPr lang="en-US" sz="15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it-IT" sz="1500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it-IT" dirty="0">
                <a:solidFill>
                  <a:prstClr val="black"/>
                </a:solidFill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1078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vxPhIuZEmedTiIQLl9_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vxPhIuZEmedTiIQLl9_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vxPhIuZEmedTiIQLl9_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vxPhIuZEmedTiIQLl9_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vxPhIuZEmedTiIQLl9_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vxPhIuZEmedTiIQLl9_w"/>
</p:tagLst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5792</TotalTime>
  <Words>1225</Words>
  <Application>Microsoft Office PowerPoint</Application>
  <PresentationFormat>Presentazione su schermo (4:3)</PresentationFormat>
  <Paragraphs>145</Paragraphs>
  <Slides>12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1_Tema di Office</vt:lpstr>
      <vt:lpstr>Personalizza struttura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Il bando è scaricabile dal sito  http://www.sviluppoeconomico.regione.lombardia.it</vt:lpstr>
    </vt:vector>
  </TitlesOfParts>
  <Company>Regione Lombardia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Professionisti: libero accesso ai fondi UE</dc:title>
  <dc:creator>Angela Santolini</dc:creator>
  <cp:lastModifiedBy>apastori</cp:lastModifiedBy>
  <cp:revision>355</cp:revision>
  <cp:lastPrinted>2016-02-19T17:21:39Z</cp:lastPrinted>
  <dcterms:created xsi:type="dcterms:W3CDTF">2016-02-04T08:03:05Z</dcterms:created>
  <dcterms:modified xsi:type="dcterms:W3CDTF">2016-11-30T16:22:11Z</dcterms:modified>
</cp:coreProperties>
</file>